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66" r:id="rId2"/>
    <p:sldId id="262" r:id="rId3"/>
    <p:sldId id="283" r:id="rId4"/>
    <p:sldId id="267" r:id="rId5"/>
    <p:sldId id="268" r:id="rId6"/>
    <p:sldId id="272" r:id="rId7"/>
    <p:sldId id="271" r:id="rId8"/>
    <p:sldId id="269" r:id="rId9"/>
    <p:sldId id="270" r:id="rId10"/>
    <p:sldId id="273" r:id="rId11"/>
    <p:sldId id="298" r:id="rId12"/>
    <p:sldId id="274" r:id="rId13"/>
    <p:sldId id="275" r:id="rId14"/>
    <p:sldId id="276" r:id="rId15"/>
    <p:sldId id="278" r:id="rId16"/>
    <p:sldId id="279" r:id="rId17"/>
    <p:sldId id="280" r:id="rId18"/>
    <p:sldId id="299" r:id="rId19"/>
    <p:sldId id="300" r:id="rId20"/>
    <p:sldId id="281" r:id="rId21"/>
    <p:sldId id="295" r:id="rId22"/>
    <p:sldId id="296" r:id="rId23"/>
    <p:sldId id="297" r:id="rId24"/>
    <p:sldId id="301" r:id="rId25"/>
    <p:sldId id="302" r:id="rId26"/>
    <p:sldId id="303" r:id="rId27"/>
    <p:sldId id="282" r:id="rId28"/>
    <p:sldId id="285" r:id="rId29"/>
    <p:sldId id="286" r:id="rId30"/>
    <p:sldId id="287" r:id="rId31"/>
    <p:sldId id="289" r:id="rId32"/>
    <p:sldId id="288" r:id="rId33"/>
    <p:sldId id="290" r:id="rId34"/>
    <p:sldId id="291" r:id="rId35"/>
    <p:sldId id="292" r:id="rId36"/>
    <p:sldId id="293" r:id="rId37"/>
    <p:sldId id="294" r:id="rId38"/>
    <p:sldId id="284" r:id="rId39"/>
    <p:sldId id="277" r:id="rId40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43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2"/>
  </p:normalViewPr>
  <p:slideViewPr>
    <p:cSldViewPr snapToGrid="0" snapToObjects="1">
      <p:cViewPr>
        <p:scale>
          <a:sx n="130" d="100"/>
          <a:sy n="130" d="100"/>
        </p:scale>
        <p:origin x="728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Feuille_de_calcul_Microsoft_Excel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Forward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Feuil1!$B$2:$B$11</c:f>
              <c:numCache>
                <c:formatCode>General</c:formatCode>
                <c:ptCount val="10"/>
                <c:pt idx="0">
                  <c:v>0.30940299999999998</c:v>
                </c:pt>
                <c:pt idx="1">
                  <c:v>0.30480200000000002</c:v>
                </c:pt>
                <c:pt idx="2">
                  <c:v>0.30638300000000002</c:v>
                </c:pt>
                <c:pt idx="3">
                  <c:v>0.30392000000000002</c:v>
                </c:pt>
                <c:pt idx="4">
                  <c:v>0.30399900000000002</c:v>
                </c:pt>
                <c:pt idx="5">
                  <c:v>0.311417</c:v>
                </c:pt>
                <c:pt idx="6">
                  <c:v>0.30802400000000002</c:v>
                </c:pt>
                <c:pt idx="7">
                  <c:v>0.30196899999999999</c:v>
                </c:pt>
                <c:pt idx="8">
                  <c:v>0.30568000000000001</c:v>
                </c:pt>
                <c:pt idx="9">
                  <c:v>0.35830699999999999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C16-3E4A-9622-12F370924D90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Backward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Feuil1!$C$2:$C$11</c:f>
              <c:numCache>
                <c:formatCode>General</c:formatCode>
                <c:ptCount val="10"/>
                <c:pt idx="0">
                  <c:v>29.124825999999999</c:v>
                </c:pt>
                <c:pt idx="1">
                  <c:v>26.799617000000001</c:v>
                </c:pt>
                <c:pt idx="2">
                  <c:v>32.414313999999997</c:v>
                </c:pt>
                <c:pt idx="3">
                  <c:v>30.857483999999999</c:v>
                </c:pt>
                <c:pt idx="4">
                  <c:v>36.339880000000001</c:v>
                </c:pt>
                <c:pt idx="5">
                  <c:v>31.963539000000001</c:v>
                </c:pt>
                <c:pt idx="6">
                  <c:v>35.787692999999997</c:v>
                </c:pt>
                <c:pt idx="7">
                  <c:v>28.054431999999998</c:v>
                </c:pt>
                <c:pt idx="8">
                  <c:v>31.762263999999998</c:v>
                </c:pt>
                <c:pt idx="9">
                  <c:v>28.331544000000001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C16-3E4A-9622-12F370924D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62260560"/>
        <c:axId val="761982064"/>
      </c:lineChart>
      <c:catAx>
        <c:axId val="76226056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1982064"/>
        <c:crosses val="autoZero"/>
        <c:auto val="1"/>
        <c:lblAlgn val="ctr"/>
        <c:lblOffset val="100"/>
        <c:noMultiLvlLbl val="0"/>
      </c:catAx>
      <c:valAx>
        <c:axId val="761982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 dirty="0">
                    <a:effectLst/>
                  </a:rPr>
                  <a:t>Time in seconds</a:t>
                </a:r>
                <a:endParaRPr lang="fr-FR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2260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5.png>
</file>

<file path=ppt/media/image16.png>
</file>

<file path=ppt/media/image17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5.jpeg>
</file>

<file path=ppt/media/image6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bg>
      <p:bgPr>
        <a:solidFill>
          <a:srgbClr val="104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logooutlin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2000" y="2181663"/>
            <a:ext cx="2520000" cy="249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506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1"/>
          <p:cNvSpPr>
            <a:spLocks noGrp="1"/>
          </p:cNvSpPr>
          <p:nvPr>
            <p:ph type="dt" sz="half" idx="2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705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tx1"/>
                </a:solidFill>
              </a:defRPr>
            </a:lvl1pPr>
          </a:lstStyle>
          <a:p>
            <a:r>
              <a:rPr kumimoji="0" lang="fr-CH"/>
              <a:t>Click to edit Master title style</a:t>
            </a:r>
            <a:endParaRPr kumimoji="0"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fr-CH"/>
              <a:t>Click to edit Master text styles</a:t>
            </a:r>
          </a:p>
          <a:p>
            <a:pPr lvl="1" eaLnBrk="1" latinLnBrk="0" hangingPunct="1"/>
            <a:r>
              <a:rPr lang="fr-CH"/>
              <a:t>Second level</a:t>
            </a:r>
          </a:p>
          <a:p>
            <a:pPr lvl="2" eaLnBrk="1" latinLnBrk="0" hangingPunct="1"/>
            <a:r>
              <a:rPr lang="fr-CH"/>
              <a:t>Third level</a:t>
            </a:r>
          </a:p>
          <a:p>
            <a:pPr lvl="3" eaLnBrk="1" latinLnBrk="0" hangingPunct="1"/>
            <a:r>
              <a:rPr lang="fr-CH"/>
              <a:t>Fourth level</a:t>
            </a:r>
          </a:p>
          <a:p>
            <a:pPr lvl="4" eaLnBrk="1" latinLnBrk="0" hangingPunct="1"/>
            <a:r>
              <a:rPr lang="fr-CH"/>
              <a:t>Fifth level</a:t>
            </a:r>
            <a:endParaRPr kumimoji="0" lang="en-US"/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357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tx1"/>
                </a:solidFill>
              </a:defRPr>
            </a:lvl1pPr>
          </a:lstStyle>
          <a:p>
            <a:r>
              <a:rPr kumimoji="0" lang="fr-CH"/>
              <a:t>Click to edit Master title style</a:t>
            </a:r>
            <a:endParaRPr kumimoji="0" lang="en-US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58797" y="802197"/>
            <a:ext cx="4759514" cy="4759514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none"/>
        </p:style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fr-CH"/>
              <a:t>Drag picture to placeholder or click icon to add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8773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Diapositive de titre">
    <p:bg>
      <p:bgPr>
        <a:solidFill>
          <a:srgbClr val="104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itre 8"/>
          <p:cNvSpPr>
            <a:spLocks noGrp="1"/>
          </p:cNvSpPr>
          <p:nvPr>
            <p:ph type="title" hasCustomPrompt="1"/>
          </p:nvPr>
        </p:nvSpPr>
        <p:spPr>
          <a:xfrm>
            <a:off x="457200" y="6390879"/>
            <a:ext cx="8226854" cy="226402"/>
          </a:xfrm>
          <a:prstGeom prst="rect">
            <a:avLst/>
          </a:prstGeom>
        </p:spPr>
        <p:txBody>
          <a:bodyPr vert="horz" lIns="45720" rIns="45720" anchor="ctr">
            <a:noAutofit/>
          </a:bodyPr>
          <a:lstStyle>
            <a:lvl1pPr algn="ctr">
              <a:defRPr sz="1400">
                <a:latin typeface="Optima"/>
                <a:cs typeface="Optima"/>
              </a:defRPr>
            </a:lvl1pPr>
          </a:lstStyle>
          <a:p>
            <a:r>
              <a:rPr kumimoji="0" lang="fr-CH" dirty="0"/>
              <a:t>home.cern</a:t>
            </a:r>
            <a:endParaRPr kumimoji="0" lang="en-US" dirty="0"/>
          </a:p>
        </p:txBody>
      </p:sp>
      <p:pic>
        <p:nvPicPr>
          <p:cNvPr id="7" name="Image 2" descr="logooutlin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9171" y="2663938"/>
            <a:ext cx="1545657" cy="153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3653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01058" y="274638"/>
            <a:ext cx="7965175" cy="747654"/>
          </a:xfrm>
        </p:spPr>
        <p:txBody>
          <a:bodyPr anchor="t">
            <a:normAutofit/>
          </a:bodyPr>
          <a:lstStyle>
            <a:lvl1pPr algn="l">
              <a:defRPr sz="2800" b="1" baseline="0">
                <a:solidFill>
                  <a:srgbClr val="0055A0"/>
                </a:solidFill>
                <a:latin typeface="Arial"/>
                <a:cs typeface="Arial"/>
              </a:defRPr>
            </a:lvl1pPr>
          </a:lstStyle>
          <a:p>
            <a:r>
              <a:rPr lang="fr-CH" dirty="0"/>
              <a:t>Title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03200" y="1255059"/>
            <a:ext cx="8763034" cy="47456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5" name="Picture 4" descr="logo-presentation-small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26738" y="6167827"/>
            <a:ext cx="539496" cy="533400"/>
          </a:xfrm>
          <a:prstGeom prst="rect">
            <a:avLst/>
          </a:prstGeom>
        </p:spPr>
      </p:pic>
      <p:pic>
        <p:nvPicPr>
          <p:cNvPr id="7" name="Picture 6" descr="liu_ppt-03.jp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667" y="274638"/>
            <a:ext cx="619098" cy="747654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55500" y="6361367"/>
            <a:ext cx="571174" cy="3398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7143E-0BBA-984A-8DDC-CC4622B32600}" type="slidenum">
              <a:rPr lang="en-US" smtClean="0"/>
              <a:t>‹N°›</a:t>
            </a:fld>
            <a:endParaRPr lang="en-US"/>
          </a:p>
        </p:txBody>
      </p:sp>
      <p:sp>
        <p:nvSpPr>
          <p:cNvPr id="9" name="Content Placeholder 19"/>
          <p:cNvSpPr>
            <a:spLocks noGrp="1"/>
          </p:cNvSpPr>
          <p:nvPr>
            <p:ph sz="quarter" idx="18" hasCustomPrompt="1"/>
          </p:nvPr>
        </p:nvSpPr>
        <p:spPr>
          <a:xfrm>
            <a:off x="203200" y="6373168"/>
            <a:ext cx="4405399" cy="317480"/>
          </a:xfrm>
        </p:spPr>
        <p:txBody>
          <a:bodyPr lIns="0" tIns="0" rIns="0" bIns="0" anchor="t" anchorCtr="0">
            <a:noAutofit/>
          </a:bodyPr>
          <a:lstStyle>
            <a:lvl1pPr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Name of the lecturer, event, date</a:t>
            </a:r>
          </a:p>
          <a:p>
            <a:r>
              <a:rPr lang="en-US" dirty="0"/>
              <a:t>2 lines maximum</a:t>
            </a:r>
          </a:p>
        </p:txBody>
      </p:sp>
    </p:spTree>
    <p:extLst>
      <p:ext uri="{BB962C8B-B14F-4D97-AF65-F5344CB8AC3E}">
        <p14:creationId xmlns:p14="http://schemas.microsoft.com/office/powerpoint/2010/main" val="3862262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Diapositive de titre">
    <p:bg>
      <p:bgPr>
        <a:solidFill>
          <a:srgbClr val="104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itre 8"/>
          <p:cNvSpPr>
            <a:spLocks noGrp="1"/>
          </p:cNvSpPr>
          <p:nvPr>
            <p:ph type="title" hasCustomPrompt="1"/>
          </p:nvPr>
        </p:nvSpPr>
        <p:spPr>
          <a:xfrm>
            <a:off x="457200" y="6390879"/>
            <a:ext cx="8226854" cy="226402"/>
          </a:xfrm>
          <a:prstGeom prst="rect">
            <a:avLst/>
          </a:prstGeom>
        </p:spPr>
        <p:txBody>
          <a:bodyPr vert="horz" lIns="45720" rIns="45720" anchor="ctr">
            <a:noAutofit/>
          </a:bodyPr>
          <a:lstStyle>
            <a:lvl1pPr algn="ctr">
              <a:defRPr sz="1400">
                <a:latin typeface="Optima"/>
                <a:cs typeface="Optima"/>
              </a:defRPr>
            </a:lvl1pPr>
          </a:lstStyle>
          <a:p>
            <a:r>
              <a:rPr kumimoji="0" lang="fr-CH" dirty="0"/>
              <a:t>home.cern</a:t>
            </a:r>
            <a:endParaRPr kumimoji="0" lang="en-US" dirty="0"/>
          </a:p>
        </p:txBody>
      </p:sp>
      <p:pic>
        <p:nvPicPr>
          <p:cNvPr id="5" name="Image 2" descr="logooutlin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9171" y="2663938"/>
            <a:ext cx="1545657" cy="153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43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Diapositive de tit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Outline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2000" y="2169000"/>
            <a:ext cx="252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389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logoBadgeWeb.eps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7835"/>
          <a:stretch/>
        </p:blipFill>
        <p:spPr>
          <a:xfrm>
            <a:off x="3959440" y="2765964"/>
            <a:ext cx="1221946" cy="1261931"/>
          </a:xfrm>
          <a:prstGeom prst="rect">
            <a:avLst/>
          </a:prstGeom>
        </p:spPr>
      </p:pic>
      <p:sp>
        <p:nvSpPr>
          <p:cNvPr id="6" name="Espace réservé du titre 8"/>
          <p:cNvSpPr>
            <a:spLocks noGrp="1"/>
          </p:cNvSpPr>
          <p:nvPr>
            <p:ph type="title" hasCustomPrompt="1"/>
          </p:nvPr>
        </p:nvSpPr>
        <p:spPr>
          <a:xfrm>
            <a:off x="457200" y="6390879"/>
            <a:ext cx="8226854" cy="226402"/>
          </a:xfrm>
          <a:prstGeom prst="rect">
            <a:avLst/>
          </a:prstGeom>
        </p:spPr>
        <p:txBody>
          <a:bodyPr vert="horz" lIns="45720" rIns="45720" anchor="ctr">
            <a:noAutofit/>
          </a:bodyPr>
          <a:lstStyle>
            <a:lvl1pPr algn="ctr">
              <a:defRPr sz="1400">
                <a:latin typeface="Optima"/>
                <a:cs typeface="Optima"/>
              </a:defRPr>
            </a:lvl1pPr>
          </a:lstStyle>
          <a:p>
            <a:r>
              <a:rPr kumimoji="0" lang="fr-CH" dirty="0"/>
              <a:t>home.cern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856425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444814"/>
            <a:ext cx="8226854" cy="94044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0" lang="fr-CH"/>
              <a:t>Click to edit Master title style</a:t>
            </a:r>
            <a:endParaRPr kumimoji="0" lang="en-US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Espace réservé du texte 2"/>
          <p:cNvSpPr>
            <a:spLocks noGrp="1"/>
          </p:cNvSpPr>
          <p:nvPr>
            <p:ph type="body" idx="10"/>
          </p:nvPr>
        </p:nvSpPr>
        <p:spPr>
          <a:xfrm>
            <a:off x="457200" y="3391124"/>
            <a:ext cx="2743200" cy="419653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2044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444814"/>
            <a:ext cx="8226854" cy="94044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0" lang="fr-CH"/>
              <a:t>Click to edit Master title style</a:t>
            </a:r>
            <a:endParaRPr kumimoji="0" lang="en-US"/>
          </a:p>
        </p:txBody>
      </p:sp>
      <p:sp>
        <p:nvSpPr>
          <p:cNvPr id="11" name="Espace réservé du texte 2"/>
          <p:cNvSpPr>
            <a:spLocks noGrp="1"/>
          </p:cNvSpPr>
          <p:nvPr>
            <p:ph type="body" idx="10"/>
          </p:nvPr>
        </p:nvSpPr>
        <p:spPr>
          <a:xfrm>
            <a:off x="457200" y="3391124"/>
            <a:ext cx="2743200" cy="419653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675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33493"/>
            <a:ext cx="8226854" cy="655508"/>
          </a:xfrm>
        </p:spPr>
        <p:txBody>
          <a:bodyPr>
            <a:normAutofit/>
          </a:bodyPr>
          <a:lstStyle>
            <a:lvl1pPr algn="l">
              <a:defRPr sz="3300"/>
            </a:lvl1pPr>
          </a:lstStyle>
          <a:p>
            <a:r>
              <a:rPr kumimoji="0" lang="fr-CH" dirty="0"/>
              <a:t>Click to </a:t>
            </a:r>
            <a:r>
              <a:rPr kumimoji="0" lang="fr-CH" dirty="0" err="1"/>
              <a:t>edit</a:t>
            </a:r>
            <a:r>
              <a:rPr kumimoji="0" lang="fr-CH" dirty="0"/>
              <a:t> Master </a:t>
            </a:r>
            <a:r>
              <a:rPr kumimoji="0" lang="fr-CH" dirty="0" err="1"/>
              <a:t>title</a:t>
            </a:r>
            <a:r>
              <a:rPr kumimoji="0" lang="fr-CH" dirty="0"/>
              <a:t> style</a:t>
            </a:r>
            <a:endParaRPr kumimoji="0"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109134"/>
            <a:ext cx="8226854" cy="4883894"/>
          </a:xfrm>
        </p:spPr>
        <p:txBody>
          <a:bodyPr/>
          <a:lstStyle>
            <a:lvl1pPr marL="269875" indent="-233363">
              <a:tabLst/>
              <a:defRPr sz="2000" b="1"/>
            </a:lvl1pPr>
            <a:lvl2pPr marL="668338" indent="-220663">
              <a:buClr>
                <a:schemeClr val="accent6">
                  <a:lumMod val="50000"/>
                </a:schemeClr>
              </a:buClr>
              <a:tabLst/>
              <a:defRPr sz="1800">
                <a:solidFill>
                  <a:schemeClr val="accent6">
                    <a:lumMod val="50000"/>
                  </a:schemeClr>
                </a:solidFill>
              </a:defRPr>
            </a:lvl2pPr>
            <a:lvl3pPr marL="981075" indent="-231775">
              <a:buClr>
                <a:schemeClr val="accent3"/>
              </a:buClr>
              <a:tabLst/>
              <a:defRPr sz="1600">
                <a:solidFill>
                  <a:schemeClr val="accent4"/>
                </a:solidFill>
              </a:defRPr>
            </a:lvl3pPr>
          </a:lstStyle>
          <a:p>
            <a:pPr lvl="0" eaLnBrk="1" latinLnBrk="0" hangingPunct="1"/>
            <a:r>
              <a:rPr lang="fr-CH" dirty="0"/>
              <a:t>Click to </a:t>
            </a:r>
            <a:r>
              <a:rPr lang="fr-CH" dirty="0" err="1"/>
              <a:t>edit</a:t>
            </a:r>
            <a:r>
              <a:rPr lang="fr-CH" dirty="0"/>
              <a:t> Master </a:t>
            </a:r>
            <a:r>
              <a:rPr lang="fr-CH" dirty="0" err="1"/>
              <a:t>text</a:t>
            </a:r>
            <a:r>
              <a:rPr lang="fr-CH" dirty="0"/>
              <a:t> styles</a:t>
            </a:r>
          </a:p>
          <a:p>
            <a:pPr lvl="1" eaLnBrk="1" latinLnBrk="0" hangingPunct="1"/>
            <a:r>
              <a:rPr lang="fr-CH" dirty="0"/>
              <a:t>Second </a:t>
            </a:r>
            <a:r>
              <a:rPr lang="fr-CH" dirty="0" err="1"/>
              <a:t>level</a:t>
            </a:r>
            <a:endParaRPr lang="fr-CH" dirty="0"/>
          </a:p>
          <a:p>
            <a:pPr lvl="2" eaLnBrk="1" latinLnBrk="0" hangingPunct="1"/>
            <a:r>
              <a:rPr lang="fr-CH" dirty="0" err="1"/>
              <a:t>Third</a:t>
            </a:r>
            <a:r>
              <a:rPr lang="fr-CH" dirty="0"/>
              <a:t> </a:t>
            </a:r>
            <a:r>
              <a:rPr lang="fr-CH" dirty="0" err="1"/>
              <a:t>level</a:t>
            </a:r>
            <a:endParaRPr lang="fr-CH" dirty="0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756071" y="636529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93350" y="6365298"/>
            <a:ext cx="48883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Approaching the high-intensity frontier using MTE at the CERN PS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2630" y="637136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49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fr-CH"/>
              <a:t>Click to edit Master title style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3657600" cy="4350384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CH"/>
              <a:t>Click to edit Master text styles</a:t>
            </a:r>
          </a:p>
          <a:p>
            <a:pPr lvl="1" eaLnBrk="1" latinLnBrk="0" hangingPunct="1"/>
            <a:r>
              <a:rPr lang="fr-CH"/>
              <a:t>Second level</a:t>
            </a:r>
          </a:p>
          <a:p>
            <a:pPr lvl="2" eaLnBrk="1" latinLnBrk="0" hangingPunct="1"/>
            <a:r>
              <a:rPr lang="fr-CH"/>
              <a:t>Third level</a:t>
            </a:r>
          </a:p>
          <a:p>
            <a:pPr lvl="3" eaLnBrk="1" latinLnBrk="0" hangingPunct="1"/>
            <a:r>
              <a:rPr lang="fr-CH"/>
              <a:t>Fourth level</a:t>
            </a:r>
          </a:p>
          <a:p>
            <a:pPr lvl="4" eaLnBrk="1" latinLnBrk="0" hangingPunct="1"/>
            <a:r>
              <a:rPr lang="fr-CH"/>
              <a:t>Fifth level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350385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CH"/>
              <a:t>Click to edit Master text styles</a:t>
            </a:r>
          </a:p>
          <a:p>
            <a:pPr lvl="1" eaLnBrk="1" latinLnBrk="0" hangingPunct="1"/>
            <a:r>
              <a:rPr lang="fr-CH"/>
              <a:t>Second level</a:t>
            </a:r>
          </a:p>
          <a:p>
            <a:pPr lvl="2" eaLnBrk="1" latinLnBrk="0" hangingPunct="1"/>
            <a:r>
              <a:rPr lang="fr-CH"/>
              <a:t>Third level</a:t>
            </a:r>
          </a:p>
          <a:p>
            <a:pPr lvl="3" eaLnBrk="1" latinLnBrk="0" hangingPunct="1"/>
            <a:r>
              <a:rPr lang="fr-CH"/>
              <a:t>Fourth level</a:t>
            </a:r>
          </a:p>
          <a:p>
            <a:pPr lvl="4" eaLnBrk="1" latinLnBrk="0" hangingPunct="1"/>
            <a:r>
              <a:rPr lang="fr-CH"/>
              <a:t>Fifth level</a:t>
            </a:r>
            <a:endParaRPr kumimoji="0" lang="en-US"/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97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893977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CH"/>
              <a:t>Click to edit Master title style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5101967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5025" y="5101967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457200" y="1269777"/>
            <a:ext cx="4040188" cy="368665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CH"/>
              <a:t>Click to edit Master text styles</a:t>
            </a:r>
          </a:p>
          <a:p>
            <a:pPr lvl="1" eaLnBrk="1" latinLnBrk="0" hangingPunct="1"/>
            <a:r>
              <a:rPr lang="fr-CH"/>
              <a:t>Second level</a:t>
            </a:r>
          </a:p>
          <a:p>
            <a:pPr lvl="2" eaLnBrk="1" latinLnBrk="0" hangingPunct="1"/>
            <a:r>
              <a:rPr lang="fr-CH"/>
              <a:t>Third level</a:t>
            </a:r>
          </a:p>
          <a:p>
            <a:pPr lvl="3" eaLnBrk="1" latinLnBrk="0" hangingPunct="1"/>
            <a:r>
              <a:rPr lang="fr-CH"/>
              <a:t>Fourth level</a:t>
            </a:r>
          </a:p>
          <a:p>
            <a:pPr lvl="4" eaLnBrk="1" latinLnBrk="0" hangingPunct="1"/>
            <a:r>
              <a:rPr lang="fr-CH"/>
              <a:t>Fifth level</a:t>
            </a:r>
            <a:endParaRPr kumimoji="0" lang="en-US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1269777"/>
            <a:ext cx="4041775" cy="368665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CH"/>
              <a:t>Click to edit Master text styles</a:t>
            </a:r>
          </a:p>
          <a:p>
            <a:pPr lvl="1" eaLnBrk="1" latinLnBrk="0" hangingPunct="1"/>
            <a:r>
              <a:rPr lang="fr-CH"/>
              <a:t>Second level</a:t>
            </a:r>
          </a:p>
          <a:p>
            <a:pPr lvl="2" eaLnBrk="1" latinLnBrk="0" hangingPunct="1"/>
            <a:r>
              <a:rPr lang="fr-CH"/>
              <a:t>Third level</a:t>
            </a:r>
          </a:p>
          <a:p>
            <a:pPr lvl="3" eaLnBrk="1" latinLnBrk="0" hangingPunct="1"/>
            <a:r>
              <a:rPr lang="fr-CH"/>
              <a:t>Fourth level</a:t>
            </a:r>
          </a:p>
          <a:p>
            <a:pPr lvl="4" eaLnBrk="1" latinLnBrk="0" hangingPunct="1"/>
            <a:r>
              <a:rPr lang="fr-CH"/>
              <a:t>Fifth level</a:t>
            </a:r>
            <a:endParaRPr kumimoji="0" lang="en-US"/>
          </a:p>
        </p:txBody>
      </p:sp>
      <p:sp>
        <p:nvSpPr>
          <p:cNvPr id="10" name="Date Placeholder 1"/>
          <p:cNvSpPr>
            <a:spLocks noGrp="1"/>
          </p:cNvSpPr>
          <p:nvPr>
            <p:ph type="dt" sz="half" idx="10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59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itre 8"/>
          <p:cNvSpPr>
            <a:spLocks noGrp="1"/>
          </p:cNvSpPr>
          <p:nvPr>
            <p:ph type="title"/>
          </p:nvPr>
        </p:nvSpPr>
        <p:spPr>
          <a:xfrm>
            <a:off x="457200" y="233492"/>
            <a:ext cx="8226854" cy="940443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fr-CH" dirty="0"/>
              <a:t>Cliquez et modifiez le titre</a:t>
            </a:r>
            <a:endParaRPr kumimoji="0" lang="en-US" dirty="0"/>
          </a:p>
        </p:txBody>
      </p:sp>
      <p:sp>
        <p:nvSpPr>
          <p:cNvPr id="30" name="Espace réservé du texte 29"/>
          <p:cNvSpPr>
            <a:spLocks noGrp="1"/>
          </p:cNvSpPr>
          <p:nvPr>
            <p:ph type="body" idx="1"/>
          </p:nvPr>
        </p:nvSpPr>
        <p:spPr>
          <a:xfrm>
            <a:off x="457200" y="1325606"/>
            <a:ext cx="8226854" cy="4667421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CH" dirty="0"/>
              <a:t>Cliquez pour modifier les styles du texte du masque</a:t>
            </a:r>
          </a:p>
          <a:p>
            <a:pPr lvl="1" eaLnBrk="1" latinLnBrk="0" hangingPunct="1"/>
            <a:r>
              <a:rPr kumimoji="0" lang="fr-CH" dirty="0"/>
              <a:t>Deuxième niveau</a:t>
            </a:r>
          </a:p>
          <a:p>
            <a:pPr lvl="2" eaLnBrk="1" latinLnBrk="0" hangingPunct="1"/>
            <a:r>
              <a:rPr kumimoji="0" lang="fr-CH" dirty="0"/>
              <a:t>Troisième niveau</a:t>
            </a:r>
          </a:p>
          <a:p>
            <a:pPr lvl="3" eaLnBrk="1" latinLnBrk="0" hangingPunct="1"/>
            <a:r>
              <a:rPr kumimoji="0" lang="fr-CH" dirty="0"/>
              <a:t>Quatrième niveau</a:t>
            </a:r>
          </a:p>
          <a:p>
            <a:pPr lvl="4" eaLnBrk="1" latinLnBrk="0" hangingPunct="1"/>
            <a:r>
              <a:rPr kumimoji="0" lang="fr-CH" dirty="0"/>
              <a:t>Cinquième niveau</a:t>
            </a:r>
            <a:endParaRPr kumimoji="0" lang="en-US" dirty="0"/>
          </a:p>
        </p:txBody>
      </p:sp>
      <p:pic>
        <p:nvPicPr>
          <p:cNvPr id="5" name="Image 4" descr="bande-01.eps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157663"/>
            <a:ext cx="9144000" cy="707202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738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/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93776" indent="-457200" algn="l" rtl="0" eaLnBrk="1" latinLnBrk="0" hangingPunct="1">
        <a:spcBef>
          <a:spcPct val="20000"/>
        </a:spcBef>
        <a:buClr>
          <a:schemeClr val="tx1"/>
        </a:buClr>
        <a:buSzPct val="80000"/>
        <a:buFont typeface="Arial"/>
        <a:buChar char="•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905256" indent="-457200" algn="l" rtl="0" eaLnBrk="1" latinLnBrk="0" hangingPunct="1">
        <a:spcBef>
          <a:spcPct val="20000"/>
        </a:spcBef>
        <a:buClr>
          <a:schemeClr val="tx1"/>
        </a:buClr>
        <a:buSzPct val="90000"/>
        <a:buFont typeface="Arial"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92708" indent="-342900" algn="l" rtl="0" eaLnBrk="1" latinLnBrk="0" hangingPunct="1">
        <a:spcBef>
          <a:spcPct val="20000"/>
        </a:spcBef>
        <a:buClr>
          <a:schemeClr val="tx1"/>
        </a:buClr>
        <a:buSzPct val="85000"/>
        <a:buFont typeface="Arial"/>
        <a:buChar char="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85316" indent="-342900" algn="l" rtl="0" eaLnBrk="1" latinLnBrk="0" hangingPunct="1">
        <a:spcBef>
          <a:spcPct val="20000"/>
        </a:spcBef>
        <a:buClr>
          <a:schemeClr val="tx1"/>
        </a:buClr>
        <a:buSzPct val="90000"/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50492" indent="-342900" algn="l" rtl="0" eaLnBrk="1" latinLnBrk="0" hangingPunct="1">
        <a:spcBef>
          <a:spcPct val="20000"/>
        </a:spcBef>
        <a:buClr>
          <a:schemeClr val="tx1"/>
        </a:buClr>
        <a:buSzPct val="100000"/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emf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43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58FF2F50-1D29-3F4E-A35C-F5BBC3C9CC3D}"/>
              </a:ext>
            </a:extLst>
          </p:cNvPr>
          <p:cNvGrpSpPr/>
          <p:nvPr/>
        </p:nvGrpSpPr>
        <p:grpSpPr>
          <a:xfrm>
            <a:off x="4174698" y="5188337"/>
            <a:ext cx="2841921" cy="1348942"/>
            <a:chOff x="4174698" y="5188337"/>
            <a:chExt cx="2841921" cy="13489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3F21766-AF4B-D44B-AE87-BBA76790915C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1A95F5FB-3E6E-5749-9FCE-0234D6BCBC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4" name="Image 3" descr="logooutline.eps">
            <a:extLst>
              <a:ext uri="{FF2B5EF4-FFF2-40B4-BE49-F238E27FC236}">
                <a16:creationId xmlns:a16="http://schemas.microsoft.com/office/drawing/2014/main" id="{112874E9-163A-0240-8DEE-1A445FD263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615" y="5188337"/>
            <a:ext cx="1362637" cy="1348942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F1759D76-672A-5B42-8FB9-7B672E469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69406"/>
            <a:ext cx="9144000" cy="940443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First Performance Analysis of MAD-NG Embedded Tracing JIT Compiler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E40E713-E55C-6941-A297-C48F9104264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51751" y="2589408"/>
            <a:ext cx="7816563" cy="1835400"/>
          </a:xfrm>
        </p:spPr>
        <p:txBody>
          <a:bodyPr>
            <a:no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</a:rPr>
              <a:t>Aurelien</a:t>
            </a:r>
            <a:r>
              <a:rPr lang="en-US" sz="1800" dirty="0">
                <a:solidFill>
                  <a:schemeClr val="bg1"/>
                </a:solidFill>
              </a:rPr>
              <a:t> Bloch</a:t>
            </a:r>
          </a:p>
          <a:p>
            <a:pPr algn="ctr"/>
            <a:endParaRPr lang="en-US" sz="1600" dirty="0">
              <a:solidFill>
                <a:schemeClr val="bg1"/>
              </a:solidFill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Supervisor: </a:t>
            </a:r>
            <a:r>
              <a:rPr lang="en-US" sz="1800" dirty="0">
                <a:solidFill>
                  <a:schemeClr val="bg1"/>
                </a:solidFill>
              </a:rPr>
              <a:t>Laurent </a:t>
            </a:r>
            <a:r>
              <a:rPr lang="en-US" sz="1800" dirty="0" err="1">
                <a:solidFill>
                  <a:schemeClr val="bg1"/>
                </a:solidFill>
              </a:rPr>
              <a:t>Deniau</a:t>
            </a:r>
            <a:endParaRPr lang="en-US" sz="1800" dirty="0">
              <a:solidFill>
                <a:schemeClr val="bg1"/>
              </a:solidFill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EPFL supervisor: </a:t>
            </a:r>
            <a:r>
              <a:rPr lang="en-US" sz="1800" dirty="0">
                <a:solidFill>
                  <a:schemeClr val="bg1"/>
                </a:solidFill>
              </a:rPr>
              <a:t>Martin </a:t>
            </a:r>
            <a:r>
              <a:rPr lang="en-US" sz="1800" dirty="0" err="1">
                <a:solidFill>
                  <a:schemeClr val="bg1"/>
                </a:solidFill>
              </a:rPr>
              <a:t>Odersky</a:t>
            </a:r>
            <a:endParaRPr lang="en-US" sz="1800" dirty="0">
              <a:solidFill>
                <a:schemeClr val="bg1"/>
              </a:solidFill>
            </a:endParaRPr>
          </a:p>
          <a:p>
            <a:pPr marL="342900" indent="-342900" algn="ctr">
              <a:buAutoNum type="alphaUcPeriod"/>
            </a:pPr>
            <a:endParaRPr lang="en-US" sz="1600" dirty="0">
              <a:solidFill>
                <a:schemeClr val="bg1"/>
              </a:solidFill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Master thesis, 11 September 2018</a:t>
            </a:r>
          </a:p>
        </p:txBody>
      </p:sp>
    </p:spTree>
    <p:extLst>
      <p:ext uri="{BB962C8B-B14F-4D97-AF65-F5344CB8AC3E}">
        <p14:creationId xmlns:p14="http://schemas.microsoft.com/office/powerpoint/2010/main" val="3307774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359BCE45-1D99-FE45-BC64-FAB9CFC88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672" y="2350242"/>
            <a:ext cx="2235200" cy="271780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9D3F26E-5738-6249-A7BD-40871F0D6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158" y="2350242"/>
            <a:ext cx="40640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8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484509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sz="2400" dirty="0" err="1"/>
              <a:t>LuaJIT</a:t>
            </a:r>
            <a:r>
              <a:rPr lang="en-US" sz="2400" dirty="0"/>
              <a:t> 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Object Model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Conclusion and future 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68965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595" y="2120303"/>
            <a:ext cx="5682096" cy="349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1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Frontend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1" y="2355272"/>
            <a:ext cx="4714245" cy="289906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914D7F2-CCF1-1745-8305-49CC7DCA224B}"/>
              </a:ext>
            </a:extLst>
          </p:cNvPr>
          <p:cNvSpPr/>
          <p:nvPr/>
        </p:nvSpPr>
        <p:spPr>
          <a:xfrm>
            <a:off x="64654" y="3131127"/>
            <a:ext cx="1939637" cy="7758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037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Bytecode interpreter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1" y="2355272"/>
            <a:ext cx="4714245" cy="289906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58EA934-D98C-244F-AACB-FA07A5E5E15F}"/>
              </a:ext>
            </a:extLst>
          </p:cNvPr>
          <p:cNvSpPr/>
          <p:nvPr/>
        </p:nvSpPr>
        <p:spPr>
          <a:xfrm>
            <a:off x="1743608" y="2281383"/>
            <a:ext cx="1119665" cy="30572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52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Library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1" y="2355272"/>
            <a:ext cx="4714245" cy="289906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1DE161F-A363-1A42-B3AB-10C2D56C898F}"/>
              </a:ext>
            </a:extLst>
          </p:cNvPr>
          <p:cNvSpPr/>
          <p:nvPr/>
        </p:nvSpPr>
        <p:spPr>
          <a:xfrm>
            <a:off x="2722661" y="2281383"/>
            <a:ext cx="1027304" cy="18749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56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FFI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1" y="2355272"/>
            <a:ext cx="4714245" cy="289906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8F77F7E-8655-4A4A-BD70-24E4D8CC3754}"/>
              </a:ext>
            </a:extLst>
          </p:cNvPr>
          <p:cNvSpPr/>
          <p:nvPr/>
        </p:nvSpPr>
        <p:spPr>
          <a:xfrm>
            <a:off x="2722661" y="2281383"/>
            <a:ext cx="2181848" cy="6650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87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FFI example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2" name="Image 11">
            <a:extLst>
              <a:ext uri="{FF2B5EF4-FFF2-40B4-BE49-F238E27FC236}">
                <a16:creationId xmlns:a16="http://schemas.microsoft.com/office/drawing/2014/main" id="{10D8C766-A8D4-1D4E-935D-2C1A93ED6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052" y="1858297"/>
            <a:ext cx="5390551" cy="413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49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FFI example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E2589667-66DE-F34A-A32D-7617C40B9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145" y="2520966"/>
            <a:ext cx="4868197" cy="3472062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F133DBA-2FC0-1546-A942-DBE571E51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2202" y="737419"/>
            <a:ext cx="4831140" cy="177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91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Introduction</a:t>
            </a:r>
          </a:p>
          <a:p>
            <a:pPr>
              <a:lnSpc>
                <a:spcPct val="200000"/>
              </a:lnSpc>
            </a:pPr>
            <a:r>
              <a:rPr lang="en-US" sz="2400" dirty="0" err="1"/>
              <a:t>LuaJIT</a:t>
            </a:r>
            <a:r>
              <a:rPr lang="en-US" sz="2400" dirty="0"/>
              <a:t> 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Object Model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Conclusion and future 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99619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JIT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1" y="2355272"/>
            <a:ext cx="4714245" cy="2899065"/>
          </a:xfrm>
          <a:prstGeom prst="rect">
            <a:avLst/>
          </a:prstGeom>
        </p:spPr>
      </p:pic>
      <p:grpSp>
        <p:nvGrpSpPr>
          <p:cNvPr id="52" name="Groupe 51">
            <a:extLst>
              <a:ext uri="{FF2B5EF4-FFF2-40B4-BE49-F238E27FC236}">
                <a16:creationId xmlns:a16="http://schemas.microsoft.com/office/drawing/2014/main" id="{DAEDE4D9-7BFB-1C43-83ED-DF1044D85924}"/>
              </a:ext>
            </a:extLst>
          </p:cNvPr>
          <p:cNvGrpSpPr/>
          <p:nvPr/>
        </p:nvGrpSpPr>
        <p:grpSpPr>
          <a:xfrm>
            <a:off x="2705100" y="2898921"/>
            <a:ext cx="2225675" cy="2441429"/>
            <a:chOff x="2705100" y="2898921"/>
            <a:chExt cx="2225675" cy="2441429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17AB3C3-BFCA-1143-A92C-415E3C212B2F}"/>
                </a:ext>
              </a:extLst>
            </p:cNvPr>
            <p:cNvCxnSpPr/>
            <p:nvPr/>
          </p:nvCxnSpPr>
          <p:spPr>
            <a:xfrm>
              <a:off x="2722661" y="3251200"/>
              <a:ext cx="87028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B71F95A4-1EEF-7041-AC39-8E91B2BBAB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92945" y="3232728"/>
              <a:ext cx="0" cy="840508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06C38B3-E948-9542-AE5E-F7484647A5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05100" y="4073236"/>
              <a:ext cx="906608" cy="289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CA7F0B8A-1CA0-F740-922F-1F4FE086ED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04509" y="2918691"/>
              <a:ext cx="4618" cy="2419927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0A43C967-39AB-1F43-A19B-0BC0AEACC3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05102" y="5338618"/>
              <a:ext cx="2222498" cy="1732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eur droit 28">
              <a:extLst>
                <a:ext uri="{FF2B5EF4-FFF2-40B4-BE49-F238E27FC236}">
                  <a16:creationId xmlns:a16="http://schemas.microsoft.com/office/drawing/2014/main" id="{1902C63E-D702-5D47-8E82-24E6A853C393}"/>
                </a:ext>
              </a:extLst>
            </p:cNvPr>
            <p:cNvCxnSpPr>
              <a:cxnSpLocks/>
            </p:cNvCxnSpPr>
            <p:nvPr/>
          </p:nvCxnSpPr>
          <p:spPr>
            <a:xfrm>
              <a:off x="2722661" y="4073236"/>
              <a:ext cx="0" cy="1265382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FEEBD2A2-820A-4F43-93A0-F028FB152F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35072" y="2918691"/>
              <a:ext cx="2195703" cy="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droit 36">
              <a:extLst>
                <a:ext uri="{FF2B5EF4-FFF2-40B4-BE49-F238E27FC236}">
                  <a16:creationId xmlns:a16="http://schemas.microsoft.com/office/drawing/2014/main" id="{3BE26B59-B407-0742-9D37-F19F95D494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31897" y="2898921"/>
              <a:ext cx="1" cy="370752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4" name="Image 123">
            <a:extLst>
              <a:ext uri="{FF2B5EF4-FFF2-40B4-BE49-F238E27FC236}">
                <a16:creationId xmlns:a16="http://schemas.microsoft.com/office/drawing/2014/main" id="{2B89A8FF-6A3D-504C-912B-6B3B103E7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6142" y="2886544"/>
            <a:ext cx="2606400" cy="292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7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Trace recorder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873" y="726269"/>
            <a:ext cx="2607684" cy="1603617"/>
          </a:xfrm>
          <a:prstGeom prst="rect">
            <a:avLst/>
          </a:prstGeom>
        </p:spPr>
      </p:pic>
      <p:sp>
        <p:nvSpPr>
          <p:cNvPr id="11" name="Ellipse 10">
            <a:extLst>
              <a:ext uri="{FF2B5EF4-FFF2-40B4-BE49-F238E27FC236}">
                <a16:creationId xmlns:a16="http://schemas.microsoft.com/office/drawing/2014/main" id="{AFCE91CE-569F-534E-8014-389050EA1C11}"/>
              </a:ext>
            </a:extLst>
          </p:cNvPr>
          <p:cNvSpPr/>
          <p:nvPr/>
        </p:nvSpPr>
        <p:spPr>
          <a:xfrm>
            <a:off x="7534656" y="1604339"/>
            <a:ext cx="1238709" cy="292354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7722378-F42B-3E46-A2F3-A0AEA353A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6965" y="2885869"/>
            <a:ext cx="2606400" cy="292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26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Trace optimizer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20" name="Image 19">
            <a:extLst>
              <a:ext uri="{FF2B5EF4-FFF2-40B4-BE49-F238E27FC236}">
                <a16:creationId xmlns:a16="http://schemas.microsoft.com/office/drawing/2014/main" id="{89A8668C-CC34-EC4E-9A70-921EF061A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873" y="726269"/>
            <a:ext cx="2607684" cy="1603617"/>
          </a:xfrm>
          <a:prstGeom prst="rect">
            <a:avLst/>
          </a:prstGeom>
        </p:spPr>
      </p:pic>
      <p:sp>
        <p:nvSpPr>
          <p:cNvPr id="22" name="Ellipse 21">
            <a:extLst>
              <a:ext uri="{FF2B5EF4-FFF2-40B4-BE49-F238E27FC236}">
                <a16:creationId xmlns:a16="http://schemas.microsoft.com/office/drawing/2014/main" id="{67787E52-6BF6-2B45-A5FF-1B5458D00E3C}"/>
              </a:ext>
            </a:extLst>
          </p:cNvPr>
          <p:cNvSpPr/>
          <p:nvPr/>
        </p:nvSpPr>
        <p:spPr>
          <a:xfrm>
            <a:off x="8249920" y="1817699"/>
            <a:ext cx="523445" cy="292354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81E56C4-CD0F-FD40-85C6-8483BBBDA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6965" y="2891897"/>
            <a:ext cx="2606400" cy="291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44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Trace assembler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20" name="Image 19">
            <a:extLst>
              <a:ext uri="{FF2B5EF4-FFF2-40B4-BE49-F238E27FC236}">
                <a16:creationId xmlns:a16="http://schemas.microsoft.com/office/drawing/2014/main" id="{30F03270-AB47-FD42-8404-610B1419E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873" y="726269"/>
            <a:ext cx="2606400" cy="1602827"/>
          </a:xfrm>
          <a:prstGeom prst="rect">
            <a:avLst/>
          </a:prstGeom>
        </p:spPr>
      </p:pic>
      <p:sp>
        <p:nvSpPr>
          <p:cNvPr id="23" name="Ellipse 22">
            <a:extLst>
              <a:ext uri="{FF2B5EF4-FFF2-40B4-BE49-F238E27FC236}">
                <a16:creationId xmlns:a16="http://schemas.microsoft.com/office/drawing/2014/main" id="{4998BEE3-9543-D04C-8C23-23485D35EE40}"/>
              </a:ext>
            </a:extLst>
          </p:cNvPr>
          <p:cNvSpPr/>
          <p:nvPr/>
        </p:nvSpPr>
        <p:spPr>
          <a:xfrm>
            <a:off x="7506848" y="2056826"/>
            <a:ext cx="1238709" cy="292354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3EF88FC6-8B0B-A54A-A2DE-412DE108B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369" y="2901544"/>
            <a:ext cx="2606400" cy="2917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7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Tool: profiler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33153261-4D0B-664C-BBEE-1EFD7BB5F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847" y="2553724"/>
            <a:ext cx="2527300" cy="176530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4D16CEE3-F7ED-D349-B2E6-2F951BC5E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5793" y="2546350"/>
            <a:ext cx="3285904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14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Tool: dump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75251BEE-DC7A-264A-962F-A301276B5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350" y="1830034"/>
            <a:ext cx="2891525" cy="421336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B325A7B-F139-BF4B-9915-F2A6D72A8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470" y="1830034"/>
            <a:ext cx="2897074" cy="421336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F96E2F5-469C-5641-82CC-375D5183C2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688" y="2860951"/>
            <a:ext cx="2479172" cy="210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87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Tool: dump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7" name="Image 16">
            <a:extLst>
              <a:ext uri="{FF2B5EF4-FFF2-40B4-BE49-F238E27FC236}">
                <a16:creationId xmlns:a16="http://schemas.microsoft.com/office/drawing/2014/main" id="{DD6F06F3-4A27-4A40-A694-84C386A97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54" y="1789471"/>
            <a:ext cx="2142265" cy="435612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9090B431-AFE7-944D-97FA-890FED476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889" y="1868128"/>
            <a:ext cx="3042524" cy="415167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03F994E7-E86F-E042-A06A-2C5B887DCF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4341" y="1878996"/>
            <a:ext cx="3481837" cy="414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58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sz="2400" dirty="0" err="1">
                <a:solidFill>
                  <a:schemeClr val="bg1">
                    <a:lumMod val="75000"/>
                  </a:schemeClr>
                </a:solidFill>
              </a:rPr>
              <a:t>LuaJIT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Object Model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Conclusion and future 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492648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Object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2" name="Image 11">
            <a:extLst>
              <a:ext uri="{FF2B5EF4-FFF2-40B4-BE49-F238E27FC236}">
                <a16:creationId xmlns:a16="http://schemas.microsoft.com/office/drawing/2014/main" id="{A5B5B8B6-7984-2B4A-A917-396A00E77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50" y="2444750"/>
            <a:ext cx="60579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131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023B21CB-380C-5841-887A-D30F00917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158" y="2696441"/>
            <a:ext cx="42164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689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Introduction</a:t>
            </a:r>
          </a:p>
          <a:p>
            <a:pPr>
              <a:lnSpc>
                <a:spcPct val="200000"/>
              </a:lnSpc>
            </a:pPr>
            <a:r>
              <a:rPr lang="en-US" sz="2400" dirty="0" err="1">
                <a:ln>
                  <a:solidFill>
                    <a:schemeClr val="accent1"/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LuaJIT</a:t>
            </a:r>
            <a:r>
              <a:rPr lang="en-US" sz="2400" dirty="0">
                <a:ln>
                  <a:solidFill>
                    <a:schemeClr val="accent1"/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ln>
                  <a:solidFill>
                    <a:schemeClr val="accent1"/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Object Model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ln>
                  <a:solidFill>
                    <a:schemeClr val="accent1"/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Conclusion and future 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26113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Performance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Example 1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46E053BB-39FF-FD45-8CAE-B7FA0E7DE36C}"/>
              </a:ext>
            </a:extLst>
          </p:cNvPr>
          <p:cNvGrpSpPr/>
          <p:nvPr/>
        </p:nvGrpSpPr>
        <p:grpSpPr>
          <a:xfrm>
            <a:off x="4696627" y="1845949"/>
            <a:ext cx="2986589" cy="4098029"/>
            <a:chOff x="3523683" y="725070"/>
            <a:chExt cx="2986589" cy="4098029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4D9AD40-4003-C144-B54F-FAC6FBD2B763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Obj3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8497156-07C8-5E49-AA0B-F2A1AF200F03}"/>
                </a:ext>
              </a:extLst>
            </p:cNvPr>
            <p:cNvSpPr/>
            <p:nvPr/>
          </p:nvSpPr>
          <p:spPr>
            <a:xfrm>
              <a:off x="3523683" y="4003261"/>
              <a:ext cx="1323930" cy="817015"/>
            </a:xfrm>
            <a:prstGeom prst="rect">
              <a:avLst/>
            </a:prstGeom>
            <a:solidFill>
              <a:srgbClr val="00C5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Obj41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2D02252-22B4-6249-9184-20BC869A0FF1}"/>
                </a:ext>
              </a:extLst>
            </p:cNvPr>
            <p:cNvSpPr/>
            <p:nvPr/>
          </p:nvSpPr>
          <p:spPr>
            <a:xfrm>
              <a:off x="5186342" y="4006084"/>
              <a:ext cx="1323930" cy="817015"/>
            </a:xfrm>
            <a:prstGeom prst="rect">
              <a:avLst/>
            </a:prstGeom>
            <a:solidFill>
              <a:srgbClr val="00C5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Obj42</a:t>
              </a:r>
            </a:p>
          </p:txBody>
        </p:sp>
        <p:cxnSp>
          <p:nvCxnSpPr>
            <p:cNvPr id="48" name="Connecteur droit avec flèche 47">
              <a:extLst>
                <a:ext uri="{FF2B5EF4-FFF2-40B4-BE49-F238E27FC236}">
                  <a16:creationId xmlns:a16="http://schemas.microsoft.com/office/drawing/2014/main" id="{B1FAEFE2-D9FC-FF48-8F77-004A3B579385}"/>
                </a:ext>
              </a:extLst>
            </p:cNvPr>
            <p:cNvCxnSpPr>
              <a:stCxn id="45" idx="2"/>
              <a:endCxn id="46" idx="0"/>
            </p:cNvCxnSpPr>
            <p:nvPr/>
          </p:nvCxnSpPr>
          <p:spPr>
            <a:xfrm flipH="1">
              <a:off x="4185648" y="3608407"/>
              <a:ext cx="842860" cy="394854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C735B466-65A7-0046-88CE-E21229A73415}"/>
                </a:ext>
              </a:extLst>
            </p:cNvPr>
            <p:cNvCxnSpPr>
              <a:cxnSpLocks/>
              <a:stCxn id="45" idx="2"/>
              <a:endCxn id="47" idx="0"/>
            </p:cNvCxnSpPr>
            <p:nvPr/>
          </p:nvCxnSpPr>
          <p:spPr>
            <a:xfrm>
              <a:off x="5028508" y="3608407"/>
              <a:ext cx="819799" cy="397677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E3DE2DB-93C9-814A-8E66-DD2822EF5363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Obj2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3DD8DCE2-E373-E641-836D-3F06CB3D72B1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Obj1</a:t>
              </a:r>
            </a:p>
          </p:txBody>
        </p: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3BEDF3F2-6E7D-EB45-8800-BB61B687604F}"/>
                </a:ext>
              </a:extLst>
            </p:cNvPr>
            <p:cNvCxnSpPr>
              <a:cxnSpLocks/>
              <a:stCxn id="51" idx="2"/>
              <a:endCxn id="50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53" name="Connecteur droit avec flèche 52">
              <a:extLst>
                <a:ext uri="{FF2B5EF4-FFF2-40B4-BE49-F238E27FC236}">
                  <a16:creationId xmlns:a16="http://schemas.microsoft.com/office/drawing/2014/main" id="{DF9727BD-9B32-5A41-AB1F-8AC4C9818A30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98D7C681-8D74-3E4A-BCE7-CA5EA712F513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  <p:pic>
        <p:nvPicPr>
          <p:cNvPr id="55" name="Image 54">
            <a:extLst>
              <a:ext uri="{FF2B5EF4-FFF2-40B4-BE49-F238E27FC236}">
                <a16:creationId xmlns:a16="http://schemas.microsoft.com/office/drawing/2014/main" id="{0A040F8D-4A4B-A345-88F5-7144C0CAE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692" y="2051523"/>
            <a:ext cx="3953294" cy="374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682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Performance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Example 1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F2F81A89-C2F5-724C-BC2B-BBBD76AB2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9797" y="1159131"/>
            <a:ext cx="2564748" cy="483389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9B67ECA-E629-8449-A199-7E516578A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8112" y="1159130"/>
            <a:ext cx="2597449" cy="4833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355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Performance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2" name="Image 11">
            <a:extLst>
              <a:ext uri="{FF2B5EF4-FFF2-40B4-BE49-F238E27FC236}">
                <a16:creationId xmlns:a16="http://schemas.microsoft.com/office/drawing/2014/main" id="{2C3A4283-C5D0-6841-AC2F-77F507D8F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12" y="2069862"/>
            <a:ext cx="3018850" cy="3707500"/>
          </a:xfrm>
          <a:prstGeom prst="rect">
            <a:avLst/>
          </a:prstGeom>
        </p:spPr>
      </p:pic>
      <p:grpSp>
        <p:nvGrpSpPr>
          <p:cNvPr id="40" name="Groupe 39">
            <a:extLst>
              <a:ext uri="{FF2B5EF4-FFF2-40B4-BE49-F238E27FC236}">
                <a16:creationId xmlns:a16="http://schemas.microsoft.com/office/drawing/2014/main" id="{61BCD2B1-620C-894C-AE01-70999856AB90}"/>
              </a:ext>
            </a:extLst>
          </p:cNvPr>
          <p:cNvGrpSpPr/>
          <p:nvPr/>
        </p:nvGrpSpPr>
        <p:grpSpPr>
          <a:xfrm>
            <a:off x="3873061" y="1415742"/>
            <a:ext cx="4810993" cy="4270677"/>
            <a:chOff x="2827593" y="725070"/>
            <a:chExt cx="4810993" cy="4270677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18F9061-21B5-C64E-9979-431E736CFD09}"/>
                </a:ext>
              </a:extLst>
            </p:cNvPr>
            <p:cNvSpPr/>
            <p:nvPr/>
          </p:nvSpPr>
          <p:spPr>
            <a:xfrm>
              <a:off x="2827594" y="3787529"/>
              <a:ext cx="4810992" cy="1208218"/>
            </a:xfrm>
            <a:prstGeom prst="rect">
              <a:avLst/>
            </a:prstGeom>
            <a:noFill/>
            <a:ln>
              <a:solidFill>
                <a:srgbClr val="4472C4"/>
              </a:solidFill>
              <a:prstDash val="dash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 w="0"/>
                <a:solidFill>
                  <a:srgbClr val="4472C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F929551-51EF-6547-BA32-BC3509C4A0A1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Obj3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65B171C-5B13-3146-93FC-AC9F28E8A6B3}"/>
                </a:ext>
              </a:extLst>
            </p:cNvPr>
            <p:cNvSpPr/>
            <p:nvPr/>
          </p:nvSpPr>
          <p:spPr>
            <a:xfrm>
              <a:off x="2935103" y="4108369"/>
              <a:ext cx="1323930" cy="817015"/>
            </a:xfrm>
            <a:prstGeom prst="rect">
              <a:avLst/>
            </a:prstGeom>
            <a:solidFill>
              <a:srgbClr val="00C5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Obj41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7C7E581-6680-9E42-AD45-E810D163BBFD}"/>
                </a:ext>
              </a:extLst>
            </p:cNvPr>
            <p:cNvSpPr/>
            <p:nvPr/>
          </p:nvSpPr>
          <p:spPr>
            <a:xfrm>
              <a:off x="4366543" y="4100672"/>
              <a:ext cx="1323930" cy="817015"/>
            </a:xfrm>
            <a:prstGeom prst="rect">
              <a:avLst/>
            </a:prstGeom>
            <a:solidFill>
              <a:srgbClr val="00C5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Obj42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B489E1F-F22A-ED43-8670-5E75E70E1CA2}"/>
                </a:ext>
              </a:extLst>
            </p:cNvPr>
            <p:cNvSpPr/>
            <p:nvPr/>
          </p:nvSpPr>
          <p:spPr>
            <a:xfrm>
              <a:off x="6200691" y="4108368"/>
              <a:ext cx="1323930" cy="817015"/>
            </a:xfrm>
            <a:prstGeom prst="rect">
              <a:avLst/>
            </a:prstGeom>
            <a:solidFill>
              <a:srgbClr val="00C5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Obj4[n]</a:t>
              </a:r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044AAD5E-6BAD-F645-8666-BF3005BB59C3}"/>
                </a:ext>
              </a:extLst>
            </p:cNvPr>
            <p:cNvSpPr txBox="1"/>
            <p:nvPr/>
          </p:nvSpPr>
          <p:spPr>
            <a:xfrm>
              <a:off x="5690473" y="433220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[...]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09019011-D88C-FD43-A90D-3830F87CBA73}"/>
                </a:ext>
              </a:extLst>
            </p:cNvPr>
            <p:cNvCxnSpPr>
              <a:stCxn id="42" idx="2"/>
              <a:endCxn id="43" idx="0"/>
            </p:cNvCxnSpPr>
            <p:nvPr/>
          </p:nvCxnSpPr>
          <p:spPr>
            <a:xfrm flipH="1">
              <a:off x="3597068" y="3608407"/>
              <a:ext cx="1431440" cy="499962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59" name="Connecteur droit avec flèche 58">
              <a:extLst>
                <a:ext uri="{FF2B5EF4-FFF2-40B4-BE49-F238E27FC236}">
                  <a16:creationId xmlns:a16="http://schemas.microsoft.com/office/drawing/2014/main" id="{6DE84281-8E7F-1E48-87BE-0B6C94DC3BDF}"/>
                </a:ext>
              </a:extLst>
            </p:cNvPr>
            <p:cNvCxnSpPr>
              <a:cxnSpLocks/>
              <a:stCxn id="42" idx="2"/>
              <a:endCxn id="55" idx="0"/>
            </p:cNvCxnSpPr>
            <p:nvPr/>
          </p:nvCxnSpPr>
          <p:spPr>
            <a:xfrm>
              <a:off x="5028508" y="3608407"/>
              <a:ext cx="0" cy="492265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0" name="Connecteur droit avec flèche 59">
              <a:extLst>
                <a:ext uri="{FF2B5EF4-FFF2-40B4-BE49-F238E27FC236}">
                  <a16:creationId xmlns:a16="http://schemas.microsoft.com/office/drawing/2014/main" id="{A174BC5E-4E20-2F48-A6E9-5A117A841032}"/>
                </a:ext>
              </a:extLst>
            </p:cNvPr>
            <p:cNvCxnSpPr>
              <a:cxnSpLocks/>
              <a:stCxn id="42" idx="2"/>
              <a:endCxn id="56" idx="0"/>
            </p:cNvCxnSpPr>
            <p:nvPr/>
          </p:nvCxnSpPr>
          <p:spPr>
            <a:xfrm>
              <a:off x="5028508" y="3608407"/>
              <a:ext cx="1834148" cy="499961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CC9CF8CE-2862-7346-BD39-801F2063C8AC}"/>
                </a:ext>
              </a:extLst>
            </p:cNvPr>
            <p:cNvSpPr txBox="1"/>
            <p:nvPr/>
          </p:nvSpPr>
          <p:spPr>
            <a:xfrm>
              <a:off x="2827593" y="3787528"/>
              <a:ext cx="589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Calibri" panose="020F0502020204030204"/>
                </a:rPr>
                <a:t>List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F67EE5BA-CE20-614E-B803-C1E156DF4C1D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Obj2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CF16B31-3C99-BD41-8A83-53D953DEA057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Obj1</a:t>
              </a:r>
            </a:p>
          </p:txBody>
        </p:sp>
        <p:cxnSp>
          <p:nvCxnSpPr>
            <p:cNvPr id="64" name="Connecteur droit avec flèche 63">
              <a:extLst>
                <a:ext uri="{FF2B5EF4-FFF2-40B4-BE49-F238E27FC236}">
                  <a16:creationId xmlns:a16="http://schemas.microsoft.com/office/drawing/2014/main" id="{FBC9D357-C48F-6B47-8154-BD326329175D}"/>
                </a:ext>
              </a:extLst>
            </p:cNvPr>
            <p:cNvCxnSpPr>
              <a:cxnSpLocks/>
              <a:stCxn id="63" idx="2"/>
              <a:endCxn id="62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5" name="Connecteur droit avec flèche 64">
              <a:extLst>
                <a:ext uri="{FF2B5EF4-FFF2-40B4-BE49-F238E27FC236}">
                  <a16:creationId xmlns:a16="http://schemas.microsoft.com/office/drawing/2014/main" id="{A33D29F3-EBB5-154A-924D-3E0066121332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6" name="ZoneTexte 65">
              <a:extLst>
                <a:ext uri="{FF2B5EF4-FFF2-40B4-BE49-F238E27FC236}">
                  <a16:creationId xmlns:a16="http://schemas.microsoft.com/office/drawing/2014/main" id="{10226432-3CB3-0B41-B99C-3258B755D520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9516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Performance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C866805-44F6-0549-B9C0-FEA370E84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1457" y="1109134"/>
            <a:ext cx="2225644" cy="4883894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F5F8BA9-7730-6C43-9CDF-695C696BE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4494" y="1109134"/>
            <a:ext cx="2256269" cy="488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26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Possible explanations for performance hit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642562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Sequence iterator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E5E5EB7E-B7DC-BB43-97B9-4F02D2023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11" y="2271252"/>
            <a:ext cx="4386416" cy="3060290"/>
          </a:xfrm>
          <a:prstGeom prst="rect">
            <a:avLst/>
          </a:prstGeom>
        </p:spPr>
      </p:pic>
      <p:graphicFrame>
        <p:nvGraphicFramePr>
          <p:cNvPr id="12" name="Graphique 11">
            <a:extLst>
              <a:ext uri="{FF2B5EF4-FFF2-40B4-BE49-F238E27FC236}">
                <a16:creationId xmlns:a16="http://schemas.microsoft.com/office/drawing/2014/main" id="{5BE99C34-D195-DB46-A133-E65E521432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7850987"/>
              </p:ext>
            </p:extLst>
          </p:nvPr>
        </p:nvGraphicFramePr>
        <p:xfrm>
          <a:off x="4659117" y="2340077"/>
          <a:ext cx="4383959" cy="29226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3220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Sequence iterator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B8040DCE-E30A-6845-8942-175ABA751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159083"/>
            <a:ext cx="3320640" cy="164826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E466B57-DE9E-3D4C-846F-E57F6437A4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5825" y="2159083"/>
            <a:ext cx="4323941" cy="1649503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377360F-920E-C94B-81FE-6136D10710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7313" y="4857292"/>
            <a:ext cx="2034061" cy="247547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F3D53E63-7612-F145-AD0C-573931998B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8745" y="4455242"/>
            <a:ext cx="25781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791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Alternative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3BE320E7-1C10-6E48-A86E-4949D2833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611281"/>
            <a:ext cx="42418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65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sz="2400" dirty="0" err="1">
                <a:solidFill>
                  <a:schemeClr val="bg1">
                    <a:lumMod val="75000"/>
                  </a:schemeClr>
                </a:solidFill>
              </a:rPr>
              <a:t>LuaJIT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Object Model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Conclusion and future 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83760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Conclusion and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F24F630-E14F-C14F-B735-51CEC11BD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93350" y="6365298"/>
            <a:ext cx="4888347" cy="365125"/>
          </a:xfrm>
        </p:spPr>
        <p:txBody>
          <a:bodyPr/>
          <a:lstStyle/>
          <a:p>
            <a:pPr lvl="0"/>
            <a:r>
              <a:rPr lang="en-US" dirty="0"/>
              <a:t>Conclusion and future work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5412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Methodical Accelerator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52471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MAD Next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2" name="Image 11">
            <a:extLst>
              <a:ext uri="{FF2B5EF4-FFF2-40B4-BE49-F238E27FC236}">
                <a16:creationId xmlns:a16="http://schemas.microsoft.com/office/drawing/2014/main" id="{451F77E9-353E-8A4A-8CC1-CCFC28FDF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154" y="2893483"/>
            <a:ext cx="2260600" cy="17272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2FDAE941-DC2A-B249-8BCD-75262D8B7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2594" y="2893483"/>
            <a:ext cx="3870036" cy="178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11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MAD Next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2" name="Image 11">
            <a:extLst>
              <a:ext uri="{FF2B5EF4-FFF2-40B4-BE49-F238E27FC236}">
                <a16:creationId xmlns:a16="http://schemas.microsoft.com/office/drawing/2014/main" id="{451F77E9-353E-8A4A-8CC1-CCFC28FDF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154" y="2893483"/>
            <a:ext cx="2260600" cy="17272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2EB99A0-3854-3A42-8869-917948BA8483}"/>
              </a:ext>
            </a:extLst>
          </p:cNvPr>
          <p:cNvSpPr txBox="1"/>
          <p:nvPr/>
        </p:nvSpPr>
        <p:spPr>
          <a:xfrm>
            <a:off x="5338618" y="3833091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mad patch examples</a:t>
            </a:r>
          </a:p>
        </p:txBody>
      </p:sp>
    </p:spTree>
    <p:extLst>
      <p:ext uri="{BB962C8B-B14F-4D97-AF65-F5344CB8AC3E}">
        <p14:creationId xmlns:p14="http://schemas.microsoft.com/office/powerpoint/2010/main" val="151418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MAD Next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C0C5FE48-B2C1-6543-81B6-1E931DC9B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522" y="2686820"/>
            <a:ext cx="51435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634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Lua programming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7282F8A9-EE0F-3541-A9EA-768D5F691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812" y="1477818"/>
            <a:ext cx="2239818" cy="223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3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r>
              <a:rPr lang="en-US" dirty="0"/>
              <a:t> Tracing JIT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171514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ERNCorporate4-3">
  <a:themeElements>
    <a:clrScheme name="CERN 1">
      <a:dk1>
        <a:srgbClr val="0055A0"/>
      </a:dk1>
      <a:lt1>
        <a:sysClr val="window" lastClr="FFFFFF"/>
      </a:lt1>
      <a:dk2>
        <a:srgbClr val="0055A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2044</TotalTime>
  <Words>293</Words>
  <Application>Microsoft Macintosh PowerPoint</Application>
  <PresentationFormat>Affichage à l'écran (4:3)</PresentationFormat>
  <Paragraphs>186</Paragraphs>
  <Slides>39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39</vt:i4>
      </vt:variant>
    </vt:vector>
  </HeadingPairs>
  <TitlesOfParts>
    <vt:vector size="45" baseType="lpstr">
      <vt:lpstr>Apple Chancery</vt:lpstr>
      <vt:lpstr>Arial</vt:lpstr>
      <vt:lpstr>Bradley Hand</vt:lpstr>
      <vt:lpstr>Calibri</vt:lpstr>
      <vt:lpstr>Optima</vt:lpstr>
      <vt:lpstr>CERNCorporate4-3</vt:lpstr>
      <vt:lpstr>First Performance Analysis of MAD-NG Embedded Tracing JIT Compiler</vt:lpstr>
      <vt:lpstr>Outline</vt:lpstr>
      <vt:lpstr>Outline</vt:lpstr>
      <vt:lpstr>Methodical Accelerator Design</vt:lpstr>
      <vt:lpstr>MAD Next Generation</vt:lpstr>
      <vt:lpstr>MAD Next Generation</vt:lpstr>
      <vt:lpstr>MAD Next Generation</vt:lpstr>
      <vt:lpstr>Lua programming language</vt:lpstr>
      <vt:lpstr>LuaJIT Tracing JIT Compiler</vt:lpstr>
      <vt:lpstr>Problem description</vt:lpstr>
      <vt:lpstr>Project goals</vt:lpstr>
      <vt:lpstr>Outline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Outline</vt:lpstr>
      <vt:lpstr>Object Model</vt:lpstr>
      <vt:lpstr>Description</vt:lpstr>
      <vt:lpstr>Performance analysis</vt:lpstr>
      <vt:lpstr>Performance analysis</vt:lpstr>
      <vt:lpstr>Performance analysis</vt:lpstr>
      <vt:lpstr>Performance analysis</vt:lpstr>
      <vt:lpstr>Possible explanations for performance hit</vt:lpstr>
      <vt:lpstr>Sequence iterator</vt:lpstr>
      <vt:lpstr>Sequence iterator</vt:lpstr>
      <vt:lpstr>Alternative design</vt:lpstr>
      <vt:lpstr>Outline</vt:lpstr>
      <vt:lpstr>Conclusion and future work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52</cp:revision>
  <dcterms:created xsi:type="dcterms:W3CDTF">2018-09-05T21:30:46Z</dcterms:created>
  <dcterms:modified xsi:type="dcterms:W3CDTF">2018-09-09T17:19:58Z</dcterms:modified>
</cp:coreProperties>
</file>

<file path=docProps/thumbnail.jpeg>
</file>